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</p:sldMasterIdLst>
  <p:sldIdLst>
    <p:sldId id="256" r:id="rId2"/>
    <p:sldId id="257" r:id="rId3"/>
    <p:sldId id="258" r:id="rId4"/>
    <p:sldId id="264" r:id="rId5"/>
    <p:sldId id="259" r:id="rId6"/>
    <p:sldId id="263" r:id="rId7"/>
    <p:sldId id="265" r:id="rId8"/>
    <p:sldId id="26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08EAAE4-3FED-4A48-9082-DEFF3212720A}" v="2" dt="2025-10-07T20:29:32.6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1104" y="28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nya Jenssen" userId="76a11bf88ff21110" providerId="LiveId" clId="{608EAAE4-3FED-4A48-9082-DEFF3212720A}"/>
    <pc:docChg chg="modSld">
      <pc:chgData name="Sonya Jenssen" userId="76a11bf88ff21110" providerId="LiveId" clId="{608EAAE4-3FED-4A48-9082-DEFF3212720A}" dt="2025-10-07T20:29:32.601" v="8" actId="20577"/>
      <pc:docMkLst>
        <pc:docMk/>
      </pc:docMkLst>
      <pc:sldChg chg="modSp mod">
        <pc:chgData name="Sonya Jenssen" userId="76a11bf88ff21110" providerId="LiveId" clId="{608EAAE4-3FED-4A48-9082-DEFF3212720A}" dt="2025-10-07T20:29:19.331" v="6" actId="20577"/>
        <pc:sldMkLst>
          <pc:docMk/>
          <pc:sldMk cId="1526758411" sldId="257"/>
        </pc:sldMkLst>
        <pc:spChg chg="mod">
          <ac:chgData name="Sonya Jenssen" userId="76a11bf88ff21110" providerId="LiveId" clId="{608EAAE4-3FED-4A48-9082-DEFF3212720A}" dt="2025-10-07T20:29:19.331" v="6" actId="20577"/>
          <ac:spMkLst>
            <pc:docMk/>
            <pc:sldMk cId="1526758411" sldId="257"/>
            <ac:spMk id="3" creationId="{21C8BD2B-FE31-38DC-E4A7-38A165636307}"/>
          </ac:spMkLst>
        </pc:spChg>
      </pc:sldChg>
      <pc:sldChg chg="modSp">
        <pc:chgData name="Sonya Jenssen" userId="76a11bf88ff21110" providerId="LiveId" clId="{608EAAE4-3FED-4A48-9082-DEFF3212720A}" dt="2025-10-07T20:29:32.601" v="8" actId="20577"/>
        <pc:sldMkLst>
          <pc:docMk/>
          <pc:sldMk cId="1752861494" sldId="259"/>
        </pc:sldMkLst>
        <pc:spChg chg="mod">
          <ac:chgData name="Sonya Jenssen" userId="76a11bf88ff21110" providerId="LiveId" clId="{608EAAE4-3FED-4A48-9082-DEFF3212720A}" dt="2025-10-07T20:29:32.601" v="8" actId="20577"/>
          <ac:spMkLst>
            <pc:docMk/>
            <pc:sldMk cId="1752861494" sldId="259"/>
            <ac:spMk id="3" creationId="{27AF5FEE-3875-C447-BDDB-95B7AA60C57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B8136-4330-4480-80D9-0F6FD97061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6072" y="1124712"/>
            <a:ext cx="11036808" cy="3172968"/>
          </a:xfrm>
        </p:spPr>
        <p:txBody>
          <a:bodyPr anchor="b">
            <a:normAutofit/>
          </a:bodyPr>
          <a:lstStyle>
            <a:lvl1pPr algn="l">
              <a:defRPr sz="8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6E5739-DD96-45FB-B609-3E3447A52F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6072" y="4727448"/>
            <a:ext cx="11036808" cy="1481328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FF558-51F9-42A2-9944-DBE23DA8B2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6072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10/10/2025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8C0E86-A7F7-4BDC-A637-254E5252D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D10ADE-E9DA-4E57-BF57-1CCB65219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69680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D06CE56-3881-4ADA-8CEF-D18B02C242A3}"/>
              </a:ext>
            </a:extLst>
          </p:cNvPr>
          <p:cNvSpPr/>
          <p:nvPr/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9F3C543-62EC-4433-9C93-A2CD8764E9B4}"/>
              </a:ext>
            </a:extLst>
          </p:cNvPr>
          <p:cNvSpPr/>
          <p:nvPr/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58285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32C18-E430-4EC7-BD7C-99D86D012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C5012F-7119-4D94-9717-3862E1C938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9A4A-D287-4207-9037-70DB007A1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ECFCAC-80DB-43BB-B3F1-AC22BACEE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679730-3487-4D94-A0DC-C21684963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664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43C89D-929E-4CD1-BCCC-72A14C0335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D450EA-A577-4B76-A12F-650BEB20FD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D2603B-9ACE-4FA9-805B-9B91EB63D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E18AC-D6A9-4A61-885D-68E2B684A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97AE4-AA47-4E14-8FFE-171FAE47F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490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D6FBB9D-1CAA-4D05-AB33-BABDFE17B843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27B71-B4B6-4823-80A1-68C40B475118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9A6DB05-9FB5-4B07-8675-74C23D4FD89D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358CF-0758-490A-A084-C46443B9A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71183-B3CE-4F45-92FB-98290CA0E2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78024"/>
            <a:ext cx="10168128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7DED67-27EC-4D43-A21C-093C1DB048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747CE3-4890-4BC1-94DB-5D49D02C9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C5AD3-D79A-4D46-B25B-822FE0252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267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5AEDC5C-2E87-49C6-AB07-A95E5F39ED8E}"/>
              </a:ext>
            </a:extLst>
          </p:cNvPr>
          <p:cNvSpPr/>
          <p:nvPr/>
        </p:nvSpPr>
        <p:spPr>
          <a:xfrm>
            <a:off x="558210" y="4981421"/>
            <a:ext cx="11134956" cy="82296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7D88DE-E462-4C8A-BF99-609390DFB781}"/>
              </a:ext>
            </a:extLst>
          </p:cNvPr>
          <p:cNvSpPr/>
          <p:nvPr/>
        </p:nvSpPr>
        <p:spPr>
          <a:xfrm>
            <a:off x="498834" y="5118581"/>
            <a:ext cx="146304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E44900-E8BF-4B12-8BCB-41076E2B6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784" y="640080"/>
            <a:ext cx="10890504" cy="4114800"/>
          </a:xfrm>
        </p:spPr>
        <p:txBody>
          <a:bodyPr anchor="b">
            <a:normAutofit/>
          </a:bodyPr>
          <a:lstStyle>
            <a:lvl1pPr>
              <a:defRPr sz="6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7741F9-B00F-4463-A257-6B66DABD9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5102352"/>
            <a:ext cx="10607040" cy="585216"/>
          </a:xfrm>
        </p:spPr>
        <p:txBody>
          <a:bodyPr anchor="ctr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8BFA7D-4401-4285-802B-1579165F0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909C5-AA19-4195-8376-9002D5DF4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AC3F32-46E0-47C8-8565-5969A475F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0994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076262E-36A0-40C6-ADE6-90CD9FB9B9EA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2677A9B-4D1D-4D80-912C-24570140A650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3DC8C98-510F-48C9-82B2-9E4F760A68DF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A078AE-0BC3-48F9-87EC-2DB0CCE7E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A20DF-0829-4336-B59F-FF9D7AA9D8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15568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35D01C-CF67-4DF6-B96C-FFC9D5BF84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45936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BBD797-6031-4F82-8726-EAB757027F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B3F71C-B897-4909-A75E-8716AD49C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78BC14-5BB1-405F-A6F3-C07230F08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098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B671BDE-E45C-41A1-9B98-4A607D703855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99500CE-917A-4D03-A7DF-71D8EBBC1537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3D0D377-28B0-417D-886B-9483AF064975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8F91F8-0767-40B5-A3AA-72931FC19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AE0554-8BEE-4BF6-9519-51B8475D3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5568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4A358D-C930-48E0-B372-06A826B74C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15568" y="3203688"/>
            <a:ext cx="4937760" cy="29685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B6615E-4966-4150-83B6-C47591B363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45936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409F6B-C17B-4B4F-9F35-5068BDC4E2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45936" y="3203687"/>
            <a:ext cx="4937760" cy="296851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BC356D-052B-4A9B-8B2F-6665FD325A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C5E5FA-26A9-467C-93E3-8476142D1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79E50C-1E40-4B48-871B-E392428D2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648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8C0689C4-0DB3-408B-A956-40326B4AE4C4}"/>
              </a:ext>
            </a:extLst>
          </p:cNvPr>
          <p:cNvSpPr/>
          <p:nvPr/>
        </p:nvSpPr>
        <p:spPr>
          <a:xfrm>
            <a:off x="665853" y="1533525"/>
            <a:ext cx="10917063" cy="379095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6E1D10E-1C30-41BF-8C3B-C460C9B5597B}"/>
              </a:ext>
            </a:extLst>
          </p:cNvPr>
          <p:cNvSpPr/>
          <p:nvPr/>
        </p:nvSpPr>
        <p:spPr>
          <a:xfrm>
            <a:off x="609084" y="2971798"/>
            <a:ext cx="128016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9454F2-0EE5-4888-AF4C-82F825E62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992" y="1938528"/>
            <a:ext cx="10177272" cy="2990088"/>
          </a:xfrm>
        </p:spPr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C91241-A315-4643-91E5-CF2C25CC9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706D86-5479-487D-94C8-76093D84F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739411-CED6-43D4-868D-A65C4161A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166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C447E0-1D4D-4EF2-B81B-4B2400EE3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984CA0-2A78-4600-9F3D-19B09E790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440955-B18E-49D3-AE7B-B331200E3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100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FA417FE-CD1A-486F-A4AC-E4000A2FB18E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318F0F5-812B-472C-9408-B80F2553F5E0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F7751B-CD8F-4F5B-A903-1DCE5D1E8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55C8A-A0BB-441D-976F-EB56D4382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192" y="1709928"/>
            <a:ext cx="6729984" cy="4096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DE6A51-A2E5-4BFA-B571-9FDFE1BBFB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29000"/>
            <a:ext cx="3099816" cy="20665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92778A-DD4C-4651-9C53-8B0C44CD88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10/10/2025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6C7F66-2DFA-4146-BE1A-CE2890FE4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85D185-B1B6-4D62-81BE-BE82C80AC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324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68B77B5-211C-456E-B79F-306CC3619347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63C338-194D-4F23-ABEC-60A7EA96F302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C04DCC-0E3E-4F05-9FAC-9FA6CA4B2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A29649-B19F-499E-8E9A-3577EAC8F0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65192" y="1161288"/>
            <a:ext cx="6729984" cy="4645152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C9EF2E-A8CD-41A1-B11A-0D8842797A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38144"/>
            <a:ext cx="3099816" cy="20574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4257B5-0DE0-401F-9171-E8687A97DB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8CD9AD-D667-4FD4-AA34-428AA0BCD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770FB6-F273-4BA6-8B97-9835AC537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4445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325BDE-35A4-4AAD-960B-C1415864A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459C78-0CC4-4552-93DD-49B4194D00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4A3C-9C54-46A6-B3EF-5B36362423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C24A9-CCB6-4F8D-B8DB-C2F3692CFA5A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D5A696-7B4B-4181-A961-7D66556D50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038CB5-8F4A-401D-A3A9-B27DC15B7A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992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1" r:id="rId6"/>
    <p:sldLayoutId id="2147483727" r:id="rId7"/>
    <p:sldLayoutId id="2147483728" r:id="rId8"/>
    <p:sldLayoutId id="2147483729" r:id="rId9"/>
    <p:sldLayoutId id="2147483730" r:id="rId10"/>
    <p:sldLayoutId id="214748373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7.jpe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DA4374D-F270-4C02-88D7-B751FD9BD6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!!Rectangle">
            <a:extLst>
              <a:ext uri="{FF2B5EF4-FFF2-40B4-BE49-F238E27FC236}">
                <a16:creationId xmlns:a16="http://schemas.microsoft.com/office/drawing/2014/main" id="{1ACA2EA0-FFD3-42EC-9406-B595015ED9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1D6AB15-8A85-2F90-B24A-4F9F28C1386A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60000"/>
          </a:blip>
          <a:srcRect t="5858"/>
          <a:stretch/>
        </p:blipFill>
        <p:spPr>
          <a:xfrm>
            <a:off x="20" y="10"/>
            <a:ext cx="12191979" cy="6857989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D5288BCE-665C-472A-8C43-664BCFA31E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8762" y="1247775"/>
            <a:ext cx="9144000" cy="3007447"/>
          </a:xfrm>
          <a:prstGeom prst="rect">
            <a:avLst/>
          </a:prstGeom>
          <a:solidFill>
            <a:schemeClr val="bg1">
              <a:alpha val="95000"/>
            </a:schemeClr>
          </a:solidFill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73A762A-FF15-9E37-639A-D9A5BE4929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04988" y="1442172"/>
            <a:ext cx="8582025" cy="2177328"/>
          </a:xfrm>
        </p:spPr>
        <p:txBody>
          <a:bodyPr anchor="ctr">
            <a:normAutofit/>
          </a:bodyPr>
          <a:lstStyle/>
          <a:p>
            <a:pPr algn="ctr"/>
            <a:r>
              <a:rPr lang="en-US" sz="7200"/>
              <a:t>Welcome to CUPE Local 556!</a:t>
            </a:r>
            <a:endParaRPr lang="en-CA" sz="7200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46C57131-53A7-4C1A-BEA8-25F06A06AD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487872" y="3912322"/>
            <a:ext cx="7225780" cy="685800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9825FD-C305-A716-828E-A9CE1EBDE0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66988" y="3962400"/>
            <a:ext cx="7058025" cy="581025"/>
          </a:xfrm>
        </p:spPr>
        <p:txBody>
          <a:bodyPr anchor="ctr">
            <a:normAutofit/>
          </a:bodyPr>
          <a:lstStyle/>
          <a:p>
            <a:pPr algn="ctr"/>
            <a:r>
              <a:rPr lang="en-US" sz="2600">
                <a:solidFill>
                  <a:srgbClr val="FFFFFF"/>
                </a:solidFill>
              </a:rPr>
              <a:t>Comox Valley Local Government Workers</a:t>
            </a:r>
            <a:endParaRPr lang="en-CA" sz="26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47869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4F0372-B99A-1132-4018-B4A3984D3E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CUPE? 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C8BD2B-FE31-38DC-E4A7-38A16563630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Founded in 1963</a:t>
            </a:r>
          </a:p>
          <a:p>
            <a:r>
              <a:rPr lang="en-US" dirty="0"/>
              <a:t>Canada’s largest union with 800,000 members</a:t>
            </a:r>
          </a:p>
          <a:p>
            <a:r>
              <a:rPr lang="en-US" dirty="0"/>
              <a:t>National union but with high degree of Local autonomy </a:t>
            </a:r>
            <a:endParaRPr lang="en-CA" dirty="0"/>
          </a:p>
        </p:txBody>
      </p:sp>
      <p:pic>
        <p:nvPicPr>
          <p:cNvPr id="1026" name="Picture 2" descr="CUPE National (@cupenat) / X">
            <a:extLst>
              <a:ext uri="{FF2B5EF4-FFF2-40B4-BE49-F238E27FC236}">
                <a16:creationId xmlns:a16="http://schemas.microsoft.com/office/drawing/2014/main" id="{C1E736D1-4542-1BED-6087-DBBF6293420F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7088" y="2344738"/>
            <a:ext cx="3694112" cy="369411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67584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44D428-7D06-20B0-BD30-41A6E93292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EDD378-E27F-3CDD-A22B-AD6344362D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Local 556 Structure</a:t>
            </a:r>
            <a:endParaRPr lang="en-CA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990B9B-8FDE-24B0-DED1-29B43D3979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125" y="2478024"/>
            <a:ext cx="5057775" cy="3694176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Composite local with five units</a:t>
            </a:r>
          </a:p>
          <a:p>
            <a:pPr lvl="1"/>
            <a:r>
              <a:rPr lang="en-US" dirty="0"/>
              <a:t>Comox Valley Regional District (CVRD)</a:t>
            </a:r>
          </a:p>
          <a:p>
            <a:pPr lvl="1"/>
            <a:r>
              <a:rPr lang="en-US" dirty="0"/>
              <a:t>City of Courtenay</a:t>
            </a:r>
          </a:p>
          <a:p>
            <a:pPr lvl="1"/>
            <a:r>
              <a:rPr lang="en-US" dirty="0"/>
              <a:t>Town of Comox</a:t>
            </a:r>
          </a:p>
          <a:p>
            <a:pPr lvl="1"/>
            <a:r>
              <a:rPr lang="en-US" dirty="0"/>
              <a:t>Village of Cumberland</a:t>
            </a:r>
          </a:p>
          <a:p>
            <a:pPr lvl="1"/>
            <a:r>
              <a:rPr lang="en-US" dirty="0"/>
              <a:t>Hornby Island Residents and Ratepayers’ Association (HIRRA) </a:t>
            </a:r>
            <a:endParaRPr lang="en-CA" dirty="0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2341ECDD-E245-9D76-40D9-86656FF0182B}"/>
              </a:ext>
            </a:extLst>
          </p:cNvPr>
          <p:cNvSpPr txBox="1">
            <a:spLocks/>
          </p:cNvSpPr>
          <p:nvPr/>
        </p:nvSpPr>
        <p:spPr>
          <a:xfrm>
            <a:off x="6199632" y="2478024"/>
            <a:ext cx="5057775" cy="36941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Each unit bargains their own collective agreement with their own employer </a:t>
            </a:r>
          </a:p>
        </p:txBody>
      </p:sp>
    </p:spTree>
    <p:extLst>
      <p:ext uri="{BB962C8B-B14F-4D97-AF65-F5344CB8AC3E}">
        <p14:creationId xmlns:p14="http://schemas.microsoft.com/office/powerpoint/2010/main" val="398219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062B36-5B39-6FEA-D42C-270EFFDE4B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C55754-2A72-7400-4DB0-BE77C36FF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Local 556 Structure</a:t>
            </a:r>
            <a:endParaRPr lang="en-CA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7C78CFD-15F4-5EB5-9493-734650A89166}"/>
              </a:ext>
            </a:extLst>
          </p:cNvPr>
          <p:cNvSpPr/>
          <p:nvPr/>
        </p:nvSpPr>
        <p:spPr>
          <a:xfrm>
            <a:off x="4227968" y="2048600"/>
            <a:ext cx="3115478" cy="576905"/>
          </a:xfrm>
          <a:prstGeom prst="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General Membership</a:t>
            </a:r>
            <a:endParaRPr lang="en-CA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F687C74-F62E-9439-FB4E-79DEAD4FECC7}"/>
              </a:ext>
            </a:extLst>
          </p:cNvPr>
          <p:cNvSpPr/>
          <p:nvPr/>
        </p:nvSpPr>
        <p:spPr>
          <a:xfrm>
            <a:off x="4227968" y="2919243"/>
            <a:ext cx="3115478" cy="782128"/>
          </a:xfrm>
          <a:prstGeom prst="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Executive Board</a:t>
            </a:r>
          </a:p>
          <a:p>
            <a:pPr algn="ctr"/>
            <a:r>
              <a:rPr lang="en-US" sz="1200" dirty="0"/>
              <a:t>President, Vice President, Treasurer, Recording Secretary, Unit Vices</a:t>
            </a:r>
            <a:endParaRPr lang="en-CA" sz="12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62E8C9A-F668-29FB-9F6C-38CAA3D41701}"/>
              </a:ext>
            </a:extLst>
          </p:cNvPr>
          <p:cNvSpPr/>
          <p:nvPr/>
        </p:nvSpPr>
        <p:spPr>
          <a:xfrm>
            <a:off x="928732" y="3989179"/>
            <a:ext cx="1884631" cy="756477"/>
          </a:xfrm>
          <a:prstGeom prst="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Courtenay </a:t>
            </a:r>
          </a:p>
          <a:p>
            <a:pPr algn="ctr"/>
            <a:r>
              <a:rPr lang="en-US" sz="1400" dirty="0"/>
              <a:t>Unit Vice President</a:t>
            </a:r>
            <a:endParaRPr lang="en-CA" sz="12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314D8FA-0D14-F4A0-25B8-A92B3669E8A3}"/>
              </a:ext>
            </a:extLst>
          </p:cNvPr>
          <p:cNvSpPr/>
          <p:nvPr/>
        </p:nvSpPr>
        <p:spPr>
          <a:xfrm>
            <a:off x="8139816" y="2995996"/>
            <a:ext cx="2011379" cy="628622"/>
          </a:xfrm>
          <a:prstGeom prst="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Education Coordinator Membership Secretary</a:t>
            </a:r>
            <a:endParaRPr lang="en-CA" sz="1200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FEADB16-25FB-F370-8C2B-420FDDC59B4A}"/>
              </a:ext>
            </a:extLst>
          </p:cNvPr>
          <p:cNvSpPr/>
          <p:nvPr/>
        </p:nvSpPr>
        <p:spPr>
          <a:xfrm>
            <a:off x="3000467" y="3989178"/>
            <a:ext cx="1884631" cy="756477"/>
          </a:xfrm>
          <a:prstGeom prst="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Comox </a:t>
            </a:r>
          </a:p>
          <a:p>
            <a:pPr algn="ctr"/>
            <a:r>
              <a:rPr lang="en-US" sz="1400" dirty="0"/>
              <a:t>Unit Vice President</a:t>
            </a:r>
            <a:endParaRPr lang="en-CA" sz="1050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EDD2DCC-9378-E9F4-5E4D-230C48E57261}"/>
              </a:ext>
            </a:extLst>
          </p:cNvPr>
          <p:cNvSpPr/>
          <p:nvPr/>
        </p:nvSpPr>
        <p:spPr>
          <a:xfrm>
            <a:off x="5072202" y="3989178"/>
            <a:ext cx="1884631" cy="756477"/>
          </a:xfrm>
          <a:prstGeom prst="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Cumberland </a:t>
            </a:r>
          </a:p>
          <a:p>
            <a:pPr algn="ctr"/>
            <a:r>
              <a:rPr lang="en-US" sz="1400" dirty="0"/>
              <a:t>Unit Vice President</a:t>
            </a:r>
            <a:endParaRPr lang="en-CA" sz="1200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D4266ED-CF05-7558-30D4-5318659A35AA}"/>
              </a:ext>
            </a:extLst>
          </p:cNvPr>
          <p:cNvSpPr/>
          <p:nvPr/>
        </p:nvSpPr>
        <p:spPr>
          <a:xfrm>
            <a:off x="7143937" y="3995304"/>
            <a:ext cx="1884631" cy="756477"/>
          </a:xfrm>
          <a:prstGeom prst="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CVRD </a:t>
            </a:r>
          </a:p>
          <a:p>
            <a:pPr algn="ctr"/>
            <a:r>
              <a:rPr lang="en-US" sz="1400" dirty="0"/>
              <a:t>Unit Vice President</a:t>
            </a:r>
            <a:endParaRPr lang="en-CA" sz="1050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3A2ACC2-5DF1-FD9F-CBF2-F31AF42E7AED}"/>
              </a:ext>
            </a:extLst>
          </p:cNvPr>
          <p:cNvSpPr/>
          <p:nvPr/>
        </p:nvSpPr>
        <p:spPr>
          <a:xfrm>
            <a:off x="9215672" y="3989178"/>
            <a:ext cx="1884631" cy="756477"/>
          </a:xfrm>
          <a:prstGeom prst="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HIRRA </a:t>
            </a:r>
          </a:p>
          <a:p>
            <a:pPr algn="ctr"/>
            <a:r>
              <a:rPr lang="en-US" sz="1400" dirty="0"/>
              <a:t>Unit Vice President</a:t>
            </a:r>
            <a:endParaRPr lang="en-CA" sz="1050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E892021-D018-F81C-4DB8-498CD5AE1AEA}"/>
              </a:ext>
            </a:extLst>
          </p:cNvPr>
          <p:cNvSpPr/>
          <p:nvPr/>
        </p:nvSpPr>
        <p:spPr>
          <a:xfrm>
            <a:off x="928733" y="5021078"/>
            <a:ext cx="1884631" cy="1404810"/>
          </a:xfrm>
          <a:prstGeom prst="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Deputy Unit Vice President</a:t>
            </a:r>
          </a:p>
          <a:p>
            <a:pPr algn="ctr"/>
            <a:r>
              <a:rPr lang="en-US" sz="1200" dirty="0"/>
              <a:t>Shop Stewards</a:t>
            </a:r>
          </a:p>
          <a:p>
            <a:pPr algn="ctr"/>
            <a:r>
              <a:rPr lang="en-US" sz="1200" dirty="0"/>
              <a:t>Joint Health &amp; Safety</a:t>
            </a:r>
          </a:p>
          <a:p>
            <a:pPr algn="ctr"/>
            <a:r>
              <a:rPr lang="en-US" sz="1200" dirty="0"/>
              <a:t>Labour Management Committee</a:t>
            </a:r>
          </a:p>
          <a:p>
            <a:pPr algn="ctr"/>
            <a:r>
              <a:rPr lang="en-US" sz="1200" dirty="0"/>
              <a:t>Bargaining Committee</a:t>
            </a:r>
            <a:endParaRPr lang="en-CA" sz="1000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6B48A32-B271-4FA0-347C-84F32FFBC08E}"/>
              </a:ext>
            </a:extLst>
          </p:cNvPr>
          <p:cNvSpPr/>
          <p:nvPr/>
        </p:nvSpPr>
        <p:spPr>
          <a:xfrm>
            <a:off x="3000468" y="5021078"/>
            <a:ext cx="1884631" cy="1404810"/>
          </a:xfrm>
          <a:prstGeom prst="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Deputy Unit Vice President</a:t>
            </a:r>
          </a:p>
          <a:p>
            <a:pPr algn="ctr"/>
            <a:r>
              <a:rPr lang="en-US" sz="1200" dirty="0"/>
              <a:t>Shop Stewards</a:t>
            </a:r>
          </a:p>
          <a:p>
            <a:pPr algn="ctr"/>
            <a:r>
              <a:rPr lang="en-US" sz="1200" dirty="0"/>
              <a:t>Joint Health &amp; Safety</a:t>
            </a:r>
          </a:p>
          <a:p>
            <a:pPr algn="ctr"/>
            <a:r>
              <a:rPr lang="en-US" sz="1200" dirty="0"/>
              <a:t>Labour Management Committee</a:t>
            </a:r>
          </a:p>
          <a:p>
            <a:pPr algn="ctr"/>
            <a:r>
              <a:rPr lang="en-US" sz="1200" dirty="0"/>
              <a:t>Bargaining Committee</a:t>
            </a:r>
            <a:endParaRPr lang="en-CA" sz="1000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2079F05-812F-1DE3-4928-AEBF304051D4}"/>
              </a:ext>
            </a:extLst>
          </p:cNvPr>
          <p:cNvSpPr/>
          <p:nvPr/>
        </p:nvSpPr>
        <p:spPr>
          <a:xfrm>
            <a:off x="5072203" y="5021078"/>
            <a:ext cx="1884631" cy="1404810"/>
          </a:xfrm>
          <a:prstGeom prst="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Deputy Unit Vice President</a:t>
            </a:r>
          </a:p>
          <a:p>
            <a:pPr algn="ctr"/>
            <a:r>
              <a:rPr lang="en-US" sz="1200" dirty="0"/>
              <a:t>Shop Stewards</a:t>
            </a:r>
          </a:p>
          <a:p>
            <a:pPr algn="ctr"/>
            <a:r>
              <a:rPr lang="en-US" sz="1200" dirty="0"/>
              <a:t>Joint Health &amp; Safety</a:t>
            </a:r>
          </a:p>
          <a:p>
            <a:pPr algn="ctr"/>
            <a:r>
              <a:rPr lang="en-US" sz="1200" dirty="0"/>
              <a:t>Labour Management Committee</a:t>
            </a:r>
          </a:p>
          <a:p>
            <a:pPr algn="ctr"/>
            <a:r>
              <a:rPr lang="en-US" sz="1200" dirty="0"/>
              <a:t>Bargaining Committee</a:t>
            </a:r>
            <a:endParaRPr lang="en-CA" sz="1000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597A021B-CCE2-2D75-2164-84498EE15B3C}"/>
              </a:ext>
            </a:extLst>
          </p:cNvPr>
          <p:cNvSpPr/>
          <p:nvPr/>
        </p:nvSpPr>
        <p:spPr>
          <a:xfrm>
            <a:off x="7143938" y="5021078"/>
            <a:ext cx="1884631" cy="1404810"/>
          </a:xfrm>
          <a:prstGeom prst="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Deputy Unit Vice President</a:t>
            </a:r>
          </a:p>
          <a:p>
            <a:pPr algn="ctr"/>
            <a:r>
              <a:rPr lang="en-US" sz="1200" dirty="0"/>
              <a:t>Shop Stewards</a:t>
            </a:r>
          </a:p>
          <a:p>
            <a:pPr algn="ctr"/>
            <a:r>
              <a:rPr lang="en-US" sz="1200" dirty="0"/>
              <a:t>Joint Health &amp; Safety</a:t>
            </a:r>
          </a:p>
          <a:p>
            <a:pPr algn="ctr"/>
            <a:r>
              <a:rPr lang="en-US" sz="1200" dirty="0"/>
              <a:t>Labour Management Committee</a:t>
            </a:r>
          </a:p>
          <a:p>
            <a:pPr algn="ctr"/>
            <a:r>
              <a:rPr lang="en-US" sz="1200" dirty="0"/>
              <a:t>Bargaining Committee</a:t>
            </a:r>
            <a:endParaRPr lang="en-CA" sz="1000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7C72D0F7-350E-98AD-D9AD-B3AFD34A473C}"/>
              </a:ext>
            </a:extLst>
          </p:cNvPr>
          <p:cNvSpPr/>
          <p:nvPr/>
        </p:nvSpPr>
        <p:spPr>
          <a:xfrm>
            <a:off x="9215672" y="5021078"/>
            <a:ext cx="1884631" cy="1404810"/>
          </a:xfrm>
          <a:prstGeom prst="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President</a:t>
            </a:r>
          </a:p>
          <a:p>
            <a:pPr algn="ctr"/>
            <a:r>
              <a:rPr lang="en-US" sz="1200" dirty="0"/>
              <a:t>Shop Stewards</a:t>
            </a:r>
          </a:p>
          <a:p>
            <a:pPr algn="ctr"/>
            <a:r>
              <a:rPr lang="en-US" sz="1200" dirty="0"/>
              <a:t>Joint Health &amp; Safety</a:t>
            </a:r>
          </a:p>
          <a:p>
            <a:pPr algn="ctr"/>
            <a:r>
              <a:rPr lang="en-US" sz="1200" dirty="0"/>
              <a:t>Labour Management Committee</a:t>
            </a:r>
          </a:p>
          <a:p>
            <a:pPr algn="ctr"/>
            <a:r>
              <a:rPr lang="en-US" sz="1200" dirty="0"/>
              <a:t>Bargaining Committee</a:t>
            </a:r>
            <a:endParaRPr lang="en-CA" sz="1000" dirty="0"/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67C33A6F-908B-B7E4-958B-2664C8F8E102}"/>
              </a:ext>
            </a:extLst>
          </p:cNvPr>
          <p:cNvCxnSpPr>
            <a:cxnSpLocks/>
          </p:cNvCxnSpPr>
          <p:nvPr/>
        </p:nvCxnSpPr>
        <p:spPr>
          <a:xfrm>
            <a:off x="5728558" y="2649316"/>
            <a:ext cx="0" cy="24796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66207E13-FA53-A888-80F5-6FD4BDC51799}"/>
              </a:ext>
            </a:extLst>
          </p:cNvPr>
          <p:cNvCxnSpPr>
            <a:cxnSpLocks/>
          </p:cNvCxnSpPr>
          <p:nvPr/>
        </p:nvCxnSpPr>
        <p:spPr>
          <a:xfrm flipH="1">
            <a:off x="7480524" y="3310307"/>
            <a:ext cx="463138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>
            <a:extLst>
              <a:ext uri="{FF2B5EF4-FFF2-40B4-BE49-F238E27FC236}">
                <a16:creationId xmlns:a16="http://schemas.microsoft.com/office/drawing/2014/main" id="{92566E63-7A21-04BA-1B8A-FBC213817FB1}"/>
              </a:ext>
            </a:extLst>
          </p:cNvPr>
          <p:cNvSpPr/>
          <p:nvPr/>
        </p:nvSpPr>
        <p:spPr>
          <a:xfrm>
            <a:off x="2606040" y="3091889"/>
            <a:ext cx="948502" cy="508591"/>
          </a:xfrm>
          <a:prstGeom prst="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Trustees</a:t>
            </a:r>
            <a:endParaRPr lang="en-CA" sz="1200" dirty="0"/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44FA018B-7314-DC65-1D6B-4B13FB66A5C4}"/>
              </a:ext>
            </a:extLst>
          </p:cNvPr>
          <p:cNvCxnSpPr>
            <a:cxnSpLocks/>
          </p:cNvCxnSpPr>
          <p:nvPr/>
        </p:nvCxnSpPr>
        <p:spPr>
          <a:xfrm flipH="1">
            <a:off x="3649980" y="3346184"/>
            <a:ext cx="463138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>
            <a:extLst>
              <a:ext uri="{FF2B5EF4-FFF2-40B4-BE49-F238E27FC236}">
                <a16:creationId xmlns:a16="http://schemas.microsoft.com/office/drawing/2014/main" id="{0266CDBA-F256-D32A-7988-F19250222DC9}"/>
              </a:ext>
            </a:extLst>
          </p:cNvPr>
          <p:cNvGrpSpPr/>
          <p:nvPr/>
        </p:nvGrpSpPr>
        <p:grpSpPr>
          <a:xfrm>
            <a:off x="1728457" y="3701371"/>
            <a:ext cx="8634743" cy="275612"/>
            <a:chOff x="1728457" y="3701371"/>
            <a:chExt cx="8634743" cy="275612"/>
          </a:xfrm>
        </p:grpSpPr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B0CA7F9A-54E8-A5E5-1576-65DD663798D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728457" y="3823291"/>
              <a:ext cx="863474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>
              <a:extLst>
                <a:ext uri="{FF2B5EF4-FFF2-40B4-BE49-F238E27FC236}">
                  <a16:creationId xmlns:a16="http://schemas.microsoft.com/office/drawing/2014/main" id="{552AF2B0-8D79-5884-DD33-2BFEEF46F8E7}"/>
                </a:ext>
              </a:extLst>
            </p:cNvPr>
            <p:cNvCxnSpPr>
              <a:cxnSpLocks/>
            </p:cNvCxnSpPr>
            <p:nvPr/>
          </p:nvCxnSpPr>
          <p:spPr>
            <a:xfrm>
              <a:off x="1742492" y="3823291"/>
              <a:ext cx="0" cy="148634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>
              <a:extLst>
                <a:ext uri="{FF2B5EF4-FFF2-40B4-BE49-F238E27FC236}">
                  <a16:creationId xmlns:a16="http://schemas.microsoft.com/office/drawing/2014/main" id="{AA0AED05-C90D-75A3-F645-A02D37447481}"/>
                </a:ext>
              </a:extLst>
            </p:cNvPr>
            <p:cNvCxnSpPr>
              <a:cxnSpLocks/>
            </p:cNvCxnSpPr>
            <p:nvPr/>
          </p:nvCxnSpPr>
          <p:spPr>
            <a:xfrm>
              <a:off x="3999917" y="3825174"/>
              <a:ext cx="0" cy="148634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>
              <a:extLst>
                <a:ext uri="{FF2B5EF4-FFF2-40B4-BE49-F238E27FC236}">
                  <a16:creationId xmlns:a16="http://schemas.microsoft.com/office/drawing/2014/main" id="{8F7396F1-C067-319A-3361-36DE364D74D9}"/>
                </a:ext>
              </a:extLst>
            </p:cNvPr>
            <p:cNvCxnSpPr>
              <a:cxnSpLocks/>
              <a:stCxn id="9" idx="2"/>
            </p:cNvCxnSpPr>
            <p:nvPr/>
          </p:nvCxnSpPr>
          <p:spPr>
            <a:xfrm>
              <a:off x="5785707" y="3701371"/>
              <a:ext cx="0" cy="270554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>
              <a:extLst>
                <a:ext uri="{FF2B5EF4-FFF2-40B4-BE49-F238E27FC236}">
                  <a16:creationId xmlns:a16="http://schemas.microsoft.com/office/drawing/2014/main" id="{5CC9DB1D-9086-53FC-9FEF-9E38EAA32432}"/>
                </a:ext>
              </a:extLst>
            </p:cNvPr>
            <p:cNvCxnSpPr>
              <a:cxnSpLocks/>
            </p:cNvCxnSpPr>
            <p:nvPr/>
          </p:nvCxnSpPr>
          <p:spPr>
            <a:xfrm>
              <a:off x="8033607" y="3828349"/>
              <a:ext cx="0" cy="148634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>
              <a:extLst>
                <a:ext uri="{FF2B5EF4-FFF2-40B4-BE49-F238E27FC236}">
                  <a16:creationId xmlns:a16="http://schemas.microsoft.com/office/drawing/2014/main" id="{34E2BBCA-6BB8-9A60-B09D-5E64527E957E}"/>
                </a:ext>
              </a:extLst>
            </p:cNvPr>
            <p:cNvCxnSpPr>
              <a:cxnSpLocks/>
            </p:cNvCxnSpPr>
            <p:nvPr/>
          </p:nvCxnSpPr>
          <p:spPr>
            <a:xfrm>
              <a:off x="10351357" y="3810591"/>
              <a:ext cx="0" cy="148634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D7E9F015-7479-B2F1-A054-E0A9A851B3C4}"/>
              </a:ext>
            </a:extLst>
          </p:cNvPr>
          <p:cNvCxnSpPr>
            <a:cxnSpLocks/>
          </p:cNvCxnSpPr>
          <p:nvPr/>
        </p:nvCxnSpPr>
        <p:spPr>
          <a:xfrm>
            <a:off x="5964778" y="4763761"/>
            <a:ext cx="0" cy="24796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07F30B7F-8796-60D3-4F7C-2C7B57B5EF46}"/>
              </a:ext>
            </a:extLst>
          </p:cNvPr>
          <p:cNvCxnSpPr>
            <a:cxnSpLocks/>
          </p:cNvCxnSpPr>
          <p:nvPr/>
        </p:nvCxnSpPr>
        <p:spPr>
          <a:xfrm>
            <a:off x="8033607" y="4763761"/>
            <a:ext cx="0" cy="24796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0893E699-1054-84F9-7C8B-8C33F18CA9E7}"/>
              </a:ext>
            </a:extLst>
          </p:cNvPr>
          <p:cNvCxnSpPr>
            <a:cxnSpLocks/>
          </p:cNvCxnSpPr>
          <p:nvPr/>
        </p:nvCxnSpPr>
        <p:spPr>
          <a:xfrm>
            <a:off x="10151195" y="4763761"/>
            <a:ext cx="0" cy="24796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539AA5B5-AA2C-5A75-6579-33C708614BE6}"/>
              </a:ext>
            </a:extLst>
          </p:cNvPr>
          <p:cNvCxnSpPr>
            <a:cxnSpLocks/>
          </p:cNvCxnSpPr>
          <p:nvPr/>
        </p:nvCxnSpPr>
        <p:spPr>
          <a:xfrm>
            <a:off x="3945478" y="4763761"/>
            <a:ext cx="0" cy="24796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47039D61-C388-57A4-77B3-21501F25AB46}"/>
              </a:ext>
            </a:extLst>
          </p:cNvPr>
          <p:cNvCxnSpPr>
            <a:cxnSpLocks/>
          </p:cNvCxnSpPr>
          <p:nvPr/>
        </p:nvCxnSpPr>
        <p:spPr>
          <a:xfrm>
            <a:off x="1796638" y="4763761"/>
            <a:ext cx="0" cy="24796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4260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3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7CC79F-8F35-034E-B14D-6AA15FFE96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B84656-22E6-6299-670D-FC846010FD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we Do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AF5FEE-3875-C447-BDDB-95B7AA60C5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8765" y="2478024"/>
            <a:ext cx="5496790" cy="3831336"/>
          </a:xfrm>
        </p:spPr>
        <p:txBody>
          <a:bodyPr>
            <a:normAutofit/>
          </a:bodyPr>
          <a:lstStyle/>
          <a:p>
            <a:r>
              <a:rPr lang="en-US" dirty="0"/>
              <a:t>Represent over 400 members from our five bargaining units </a:t>
            </a:r>
          </a:p>
          <a:p>
            <a:r>
              <a:rPr lang="en-US" dirty="0"/>
              <a:t>Negotiate collective agreements </a:t>
            </a:r>
          </a:p>
          <a:p>
            <a:r>
              <a:rPr lang="en-US" dirty="0"/>
              <a:t>File grievances to resolve issues </a:t>
            </a:r>
          </a:p>
          <a:p>
            <a:r>
              <a:rPr lang="en-US" dirty="0"/>
              <a:t>Organize and facilitate workshops </a:t>
            </a:r>
          </a:p>
          <a:p>
            <a:r>
              <a:rPr lang="en-US" dirty="0"/>
              <a:t>Advocate on your behalf </a:t>
            </a:r>
          </a:p>
          <a:p>
            <a:endParaRPr lang="en-CA" b="1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BBF6BC-9E4C-ED69-972B-0E4BA4824D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00799" y="2478023"/>
            <a:ext cx="5033727" cy="41617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Grievance</a:t>
            </a:r>
          </a:p>
          <a:p>
            <a:r>
              <a:rPr lang="en-US" sz="2000" dirty="0"/>
              <a:t>A union’s tool to address alleged misinterpretations or misapplications of the CA</a:t>
            </a:r>
          </a:p>
          <a:p>
            <a:r>
              <a:rPr lang="en-US" sz="2000" dirty="0"/>
              <a:t>Many situations can be resolved without </a:t>
            </a:r>
            <a:r>
              <a:rPr lang="en-US" sz="2000"/>
              <a:t>a grievance, </a:t>
            </a:r>
            <a:r>
              <a:rPr lang="en-US" sz="2000" dirty="0"/>
              <a:t>but reach out early if you think anything seems off</a:t>
            </a:r>
          </a:p>
          <a:p>
            <a:r>
              <a:rPr lang="en-US" sz="2000" dirty="0"/>
              <a:t>Five working days to file a grievance 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752861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C7E403-6DCE-0A47-041F-97B584FD6B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BBC5E3-CAED-F128-216A-503C488B26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we Do 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7D22BE-6FBB-2866-F9D5-C4DC7DF6C0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8765" y="2478024"/>
            <a:ext cx="5496790" cy="3694176"/>
          </a:xfrm>
        </p:spPr>
        <p:txBody>
          <a:bodyPr/>
          <a:lstStyle/>
          <a:p>
            <a:r>
              <a:rPr lang="en-US" dirty="0"/>
              <a:t>Represent over 400 members from our five bargaining units </a:t>
            </a:r>
          </a:p>
          <a:p>
            <a:r>
              <a:rPr lang="en-US" dirty="0"/>
              <a:t>Negotiate collective agreements </a:t>
            </a:r>
          </a:p>
          <a:p>
            <a:r>
              <a:rPr lang="en-US" dirty="0"/>
              <a:t>File grievances to resolve issues </a:t>
            </a:r>
          </a:p>
          <a:p>
            <a:r>
              <a:rPr lang="en-US" dirty="0"/>
              <a:t>Organize and facilitate workshops </a:t>
            </a:r>
          </a:p>
          <a:p>
            <a:r>
              <a:rPr lang="en-US" dirty="0"/>
              <a:t>Advocate on your behalf </a:t>
            </a:r>
          </a:p>
          <a:p>
            <a:endParaRPr lang="en-CA" b="1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E553B9-64C7-19F4-D982-18A682BAB4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00799" y="2478024"/>
            <a:ext cx="4977245" cy="3694176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Negotiations</a:t>
            </a:r>
          </a:p>
          <a:p>
            <a:r>
              <a:rPr lang="en-US" sz="2000" dirty="0"/>
              <a:t>Actively ongoing – have met with our employer four times in past month, with more dates set</a:t>
            </a:r>
          </a:p>
          <a:p>
            <a:r>
              <a:rPr lang="en-US" sz="2000" dirty="0"/>
              <a:t>Important to share contact info to receive updates on this process 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558160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C73722-F9E2-9634-0FD0-495B3FC9D9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02890C-C0B0-FA90-1DE3-DABBAD7335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Affiliations</a:t>
            </a:r>
            <a:endParaRPr lang="en-CA" dirty="0"/>
          </a:p>
        </p:txBody>
      </p:sp>
      <p:pic>
        <p:nvPicPr>
          <p:cNvPr id="2052" name="Picture 4">
            <a:extLst>
              <a:ext uri="{FF2B5EF4-FFF2-40B4-BE49-F238E27FC236}">
                <a16:creationId xmlns:a16="http://schemas.microsoft.com/office/drawing/2014/main" id="{FBFA4B98-4DE8-E044-28D2-26092D9557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7" y="2763729"/>
            <a:ext cx="4829175" cy="6652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ome">
            <a:extLst>
              <a:ext uri="{FF2B5EF4-FFF2-40B4-BE49-F238E27FC236}">
                <a16:creationId xmlns:a16="http://schemas.microsoft.com/office/drawing/2014/main" id="{5508A375-04F6-0B78-1AE7-39A05F71AB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112" y="3877055"/>
            <a:ext cx="4714875" cy="9715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CUPE Vancouver Island District Council – Serving communities from Vancouver  Island through Powell River">
            <a:extLst>
              <a:ext uri="{FF2B5EF4-FFF2-40B4-BE49-F238E27FC236}">
                <a16:creationId xmlns:a16="http://schemas.microsoft.com/office/drawing/2014/main" id="{02EFA034-4AFD-81C7-C5B7-2F4627CADB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7" y="5296634"/>
            <a:ext cx="4029075" cy="13732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Canadian Labour Congress - Wikipedia">
            <a:extLst>
              <a:ext uri="{FF2B5EF4-FFF2-40B4-BE49-F238E27FC236}">
                <a16:creationId xmlns:a16="http://schemas.microsoft.com/office/drawing/2014/main" id="{363A371C-F084-2461-E34C-5B6B84BE69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2851" y="2033586"/>
            <a:ext cx="2471638" cy="2486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 descr="CRCD Labour Council (@crcdlc) / X">
            <a:extLst>
              <a:ext uri="{FF2B5EF4-FFF2-40B4-BE49-F238E27FC236}">
                <a16:creationId xmlns:a16="http://schemas.microsoft.com/office/drawing/2014/main" id="{EAC54A31-75CC-78BA-53F2-9C29D1BB4D7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500" b="23751"/>
          <a:stretch/>
        </p:blipFill>
        <p:spPr bwMode="auto">
          <a:xfrm>
            <a:off x="7058027" y="4688920"/>
            <a:ext cx="3810000" cy="2009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7757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6BA130-8D89-3140-A9F6-A37C52353D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CE3A72-BF76-A452-8FCB-325628DE7A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can you be Involved?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1D4879-23A6-16C9-1540-C8324FAF586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General meetings are held every other month on the last Tuesday </a:t>
            </a:r>
          </a:p>
          <a:p>
            <a:r>
              <a:rPr lang="en-US" dirty="0"/>
              <a:t>Share contact information so you can receive timely updates </a:t>
            </a:r>
          </a:p>
          <a:p>
            <a:r>
              <a:rPr lang="en-US" dirty="0"/>
              <a:t>Ask questions as they come up</a:t>
            </a:r>
          </a:p>
          <a:p>
            <a:r>
              <a:rPr lang="en-US" dirty="0"/>
              <a:t>Our strength only comes from one another  </a:t>
            </a:r>
            <a:endParaRPr lang="en-CA" dirty="0"/>
          </a:p>
        </p:txBody>
      </p:sp>
      <p:pic>
        <p:nvPicPr>
          <p:cNvPr id="1026" name="Picture 2" descr="Get involved - Join CUPE">
            <a:extLst>
              <a:ext uri="{FF2B5EF4-FFF2-40B4-BE49-F238E27FC236}">
                <a16:creationId xmlns:a16="http://schemas.microsoft.com/office/drawing/2014/main" id="{64A5439F-DDB7-2346-A57A-6B7A81767F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0179" y="2702623"/>
            <a:ext cx="4683136" cy="2808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5737901"/>
      </p:ext>
    </p:extLst>
  </p:cSld>
  <p:clrMapOvr>
    <a:masterClrMapping/>
  </p:clrMapOvr>
</p:sld>
</file>

<file path=ppt/theme/theme1.xml><?xml version="1.0" encoding="utf-8"?>
<a:theme xmlns:a="http://schemas.openxmlformats.org/drawingml/2006/main" name="AccentBoxVTI">
  <a:themeElements>
    <a:clrScheme name="AccentBoxVTI">
      <a:dk1>
        <a:srgbClr val="000000"/>
      </a:dk1>
      <a:lt1>
        <a:sysClr val="window" lastClr="FFFFFF"/>
      </a:lt1>
      <a:dk2>
        <a:srgbClr val="262626"/>
      </a:dk2>
      <a:lt2>
        <a:srgbClr val="FFFFFF"/>
      </a:lt2>
      <a:accent1>
        <a:srgbClr val="F5A700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Avenir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ccentBoxVTI" id="{9F778A78-DC9A-453A-A82D-A75CAD503E15}" vid="{EA961113-7CC4-4569-8A6A-7BC2C1E2F40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410</TotalTime>
  <Words>360</Words>
  <Application>Microsoft Office PowerPoint</Application>
  <PresentationFormat>Widescreen</PresentationFormat>
  <Paragraphs>80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Avenir Next LT Pro</vt:lpstr>
      <vt:lpstr>Calibri</vt:lpstr>
      <vt:lpstr>Neue Haas Grotesk Text Pro</vt:lpstr>
      <vt:lpstr>AccentBoxVTI</vt:lpstr>
      <vt:lpstr>Welcome to CUPE Local 556!</vt:lpstr>
      <vt:lpstr>What is CUPE? </vt:lpstr>
      <vt:lpstr>Local 556 Structure</vt:lpstr>
      <vt:lpstr>Local 556 Structure</vt:lpstr>
      <vt:lpstr>What we Do</vt:lpstr>
      <vt:lpstr>What we Do </vt:lpstr>
      <vt:lpstr>Our Affiliations</vt:lpstr>
      <vt:lpstr>How can you be Involved?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Thiessen</dc:creator>
  <cp:lastModifiedBy>cupe local 556</cp:lastModifiedBy>
  <cp:revision>9</cp:revision>
  <dcterms:created xsi:type="dcterms:W3CDTF">2025-04-22T18:13:11Z</dcterms:created>
  <dcterms:modified xsi:type="dcterms:W3CDTF">2025-10-11T00:31:51Z</dcterms:modified>
</cp:coreProperties>
</file>